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0" r:id="rId3"/>
    <p:sldId id="279" r:id="rId4"/>
    <p:sldId id="272" r:id="rId5"/>
    <p:sldId id="274" r:id="rId6"/>
    <p:sldId id="275" r:id="rId7"/>
    <p:sldId id="276" r:id="rId8"/>
    <p:sldId id="277" r:id="rId9"/>
    <p:sldId id="278" r:id="rId10"/>
    <p:sldId id="281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26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4999-C682-476E-83E8-5D43A9048A7C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7DE3-F785-4386-B200-0C8927A40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314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4999-C682-476E-83E8-5D43A9048A7C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7DE3-F785-4386-B200-0C8927A40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893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4999-C682-476E-83E8-5D43A9048A7C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7DE3-F785-4386-B200-0C8927A40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38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4999-C682-476E-83E8-5D43A9048A7C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7DE3-F785-4386-B200-0C8927A40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450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4999-C682-476E-83E8-5D43A9048A7C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7DE3-F785-4386-B200-0C8927A40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076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4999-C682-476E-83E8-5D43A9048A7C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7DE3-F785-4386-B200-0C8927A40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819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4999-C682-476E-83E8-5D43A9048A7C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7DE3-F785-4386-B200-0C8927A40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376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4999-C682-476E-83E8-5D43A9048A7C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7DE3-F785-4386-B200-0C8927A40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618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4999-C682-476E-83E8-5D43A9048A7C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7DE3-F785-4386-B200-0C8927A40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897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4999-C682-476E-83E8-5D43A9048A7C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7DE3-F785-4386-B200-0C8927A40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430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4999-C682-476E-83E8-5D43A9048A7C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67DE3-F785-4386-B200-0C8927A40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60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B4999-C682-476E-83E8-5D43A9048A7C}" type="datetimeFigureOut">
              <a:rPr lang="pl-PL" smtClean="0"/>
              <a:t>2017-11-20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67DE3-F785-4386-B200-0C8927A40D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236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Pulpit\strona_na_internet\log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Pulpit\strona_na_internet\log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Pulpit\strona_na_internet\log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Pulpit\strona_na_internet\log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Pulpit\strona_na_internet\log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Pulpit\strona_na_internet\log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Pulpit\strona_na_internet\log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Pulpit\strona_na_internet\log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Pulpit\strona_na_internet\log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WINDOWS\Pulpit\strona_na_internet\log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41384" y="-404038"/>
            <a:ext cx="6969416" cy="3063396"/>
          </a:xfrm>
        </p:spPr>
        <p:txBody>
          <a:bodyPr>
            <a:normAutofit/>
          </a:bodyPr>
          <a:lstStyle/>
          <a:p>
            <a:r>
              <a:rPr lang="pl-PL" sz="3200" b="1" dirty="0"/>
              <a:t>Specjalistyczna Poradnia Psychologiczno-Pedagogiczna dla Dzieci i </a:t>
            </a:r>
            <a:r>
              <a:rPr lang="pl-PL" sz="3200" b="1"/>
              <a:t>Młodzieży </a:t>
            </a:r>
            <a:r>
              <a:rPr lang="pl-PL" sz="3200" b="1" smtClean="0"/>
              <a:t> </a:t>
            </a:r>
            <a:r>
              <a:rPr lang="pl-PL" sz="3200" b="1" smtClean="0"/>
              <a:t>z </a:t>
            </a:r>
            <a:r>
              <a:rPr lang="pl-PL" sz="3200" b="1" dirty="0"/>
              <a:t>Zaburzeniami </a:t>
            </a:r>
            <a:r>
              <a:rPr lang="pl-PL" sz="3200" b="1"/>
              <a:t>Emocjonalnymi </a:t>
            </a:r>
            <a:r>
              <a:rPr lang="pl-PL" sz="3200" b="1" smtClean="0"/>
              <a:t>w </a:t>
            </a:r>
            <a:r>
              <a:rPr lang="pl-PL" sz="3200" b="1" dirty="0"/>
              <a:t>Białymstoku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2907323"/>
            <a:ext cx="9144000" cy="3040185"/>
          </a:xfrm>
        </p:spPr>
        <p:txBody>
          <a:bodyPr>
            <a:normAutofit/>
          </a:bodyPr>
          <a:lstStyle/>
          <a:p>
            <a:r>
              <a:rPr lang="pl-PL" dirty="0" smtClean="0"/>
              <a:t>                   Ul</a:t>
            </a:r>
            <a:r>
              <a:rPr lang="pl-PL" dirty="0"/>
              <a:t>. Mickiewicza 31/3</a:t>
            </a:r>
          </a:p>
          <a:p>
            <a:r>
              <a:rPr lang="pl-PL" dirty="0" smtClean="0"/>
              <a:t>                   15-213 </a:t>
            </a:r>
            <a:r>
              <a:rPr lang="pl-PL" dirty="0"/>
              <a:t>Białystok</a:t>
            </a:r>
          </a:p>
          <a:p>
            <a:r>
              <a:rPr lang="pl-PL" dirty="0" smtClean="0"/>
              <a:t>                    Tel.85-7328666</a:t>
            </a:r>
          </a:p>
          <a:p>
            <a:endParaRPr lang="pl-PL" dirty="0"/>
          </a:p>
          <a:p>
            <a:r>
              <a:rPr lang="pl-PL" dirty="0" smtClean="0"/>
              <a:t>          Poradnia </a:t>
            </a:r>
            <a:r>
              <a:rPr lang="pl-PL" dirty="0"/>
              <a:t>jest czynna od poniedziałku do piątku w godz.: 8.00-19.30</a:t>
            </a:r>
          </a:p>
          <a:p>
            <a:r>
              <a:rPr lang="pl-PL" dirty="0"/>
              <a:t>Rejestracja czynna 8.00-18.00</a:t>
            </a:r>
          </a:p>
          <a:p>
            <a:endParaRPr lang="pl-PL" dirty="0"/>
          </a:p>
        </p:txBody>
      </p:sp>
      <p:pic>
        <p:nvPicPr>
          <p:cNvPr id="2050" name="Picture 2" descr="C:\WINDOWS\Pulpit\strona_na_internet\logo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61" y="446566"/>
            <a:ext cx="2151416" cy="288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78612" y="168893"/>
            <a:ext cx="634773" cy="1219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32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33600" y="365125"/>
            <a:ext cx="9221787" cy="1325563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Specjalistyczna Poradnia </a:t>
            </a:r>
            <a:r>
              <a:rPr lang="pl-PL" sz="2800" b="1" dirty="0" err="1" smtClean="0"/>
              <a:t>Psychologiczno</a:t>
            </a:r>
            <a:r>
              <a:rPr lang="pl-PL" sz="2800" b="1" dirty="0" smtClean="0"/>
              <a:t> –Pedagogiczna </a:t>
            </a:r>
            <a:br>
              <a:rPr lang="pl-PL" sz="2800" b="1" dirty="0" smtClean="0"/>
            </a:br>
            <a:r>
              <a:rPr lang="pl-PL" sz="2800" b="1" dirty="0" smtClean="0"/>
              <a:t>dla Dzieci i Młodzieży z Zaburzeniami Emocjonalnymi </a:t>
            </a:r>
            <a:br>
              <a:rPr lang="pl-PL" sz="2800" b="1" dirty="0" smtClean="0"/>
            </a:br>
            <a:r>
              <a:rPr lang="pl-PL" sz="2800" b="1" dirty="0" smtClean="0"/>
              <a:t>w Białymstoku</a:t>
            </a:r>
            <a:endParaRPr lang="pl-PL" sz="28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839787" y="2524125"/>
            <a:ext cx="11007655" cy="1977537"/>
          </a:xfrm>
        </p:spPr>
        <p:txBody>
          <a:bodyPr/>
          <a:lstStyle/>
          <a:p>
            <a:endParaRPr lang="pl-PL" dirty="0" smtClean="0"/>
          </a:p>
          <a:p>
            <a:pPr marL="0" indent="0" algn="ctr">
              <a:buNone/>
            </a:pPr>
            <a:r>
              <a:rPr lang="pl-PL" sz="8800" dirty="0" smtClean="0"/>
              <a:t>Dziękujemy </a:t>
            </a:r>
            <a:r>
              <a:rPr lang="pl-PL" sz="8800" dirty="0" smtClean="0">
                <a:sym typeface="Wingdings" panose="05000000000000000000" pitchFamily="2" charset="2"/>
              </a:rPr>
              <a:t></a:t>
            </a:r>
            <a:endParaRPr lang="pl-PL" sz="8800" dirty="0"/>
          </a:p>
        </p:txBody>
      </p:sp>
      <p:pic>
        <p:nvPicPr>
          <p:cNvPr id="7" name="Picture 2" descr="C:\WINDOWS\Pulpit\strona_na_internet\logo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7" y="365125"/>
            <a:ext cx="1489198" cy="199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81909" y="-252091"/>
            <a:ext cx="2028179" cy="1219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65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33600" y="355600"/>
            <a:ext cx="9221787" cy="1325563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Specjalistyczna Poradnia </a:t>
            </a:r>
            <a:r>
              <a:rPr lang="pl-PL" sz="2800" b="1" dirty="0" err="1" smtClean="0"/>
              <a:t>Psychologiczno</a:t>
            </a:r>
            <a:r>
              <a:rPr lang="pl-PL" sz="2800" b="1" dirty="0" smtClean="0"/>
              <a:t> –Pedagogiczna </a:t>
            </a:r>
            <a:br>
              <a:rPr lang="pl-PL" sz="2800" b="1" dirty="0" smtClean="0"/>
            </a:br>
            <a:r>
              <a:rPr lang="pl-PL" sz="2800" b="1" dirty="0" smtClean="0"/>
              <a:t>dla Dzieci i Młodzieży z Zaburzeniami Emocjonalnymi                   w Białymstoku</a:t>
            </a:r>
            <a:endParaRPr lang="pl-PL" sz="28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839788" y="2206073"/>
            <a:ext cx="10729361" cy="3684588"/>
          </a:xfrm>
        </p:spPr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	Istniejemy w Białymstoku od 1993 roku. We wrześniu 2018 roku obchodzić będziemy 25-lecie swojej działalności.</a:t>
            </a:r>
          </a:p>
          <a:p>
            <a:pPr marL="0" indent="0" algn="just">
              <a:buNone/>
            </a:pPr>
            <a:r>
              <a:rPr lang="pl-PL" dirty="0" smtClean="0"/>
              <a:t>	Rozwijamy placówkę z myślą o wszystkich rodzicach i wychowawcach, którzy pragną poszukiwać konstruktywnych rozwiązań trudności w relacjach                 z własnymi dziećmi, z młodzieżą, czy też w zakresie swoich problemów emocjonalnych. W naszej pracy kierujemy się przede wszystkim myślą                o dzieciach, które dzięki wsparciu swoich rodziców, opiekunów i nauczycieli mogą mieć szansę efektywnego pokonania przeżywanych trudności i pełnego rozwoju swojego potencjału.</a:t>
            </a:r>
          </a:p>
          <a:p>
            <a:endParaRPr lang="pl-PL" dirty="0"/>
          </a:p>
        </p:txBody>
      </p:sp>
      <p:pic>
        <p:nvPicPr>
          <p:cNvPr id="7" name="Picture 2" descr="C:\WINDOWS\Pulpit\strona_na_internet\logo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263622"/>
            <a:ext cx="1057531" cy="141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78612" y="168893"/>
            <a:ext cx="634773" cy="1219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90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33600" y="365125"/>
            <a:ext cx="9221787" cy="1325563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Specjalistyczna Poradnia </a:t>
            </a:r>
            <a:r>
              <a:rPr lang="pl-PL" sz="2800" b="1" dirty="0" err="1" smtClean="0"/>
              <a:t>Psychologiczno</a:t>
            </a:r>
            <a:r>
              <a:rPr lang="pl-PL" sz="2800" b="1" dirty="0" smtClean="0"/>
              <a:t> –Pedagogiczna </a:t>
            </a:r>
            <a:br>
              <a:rPr lang="pl-PL" sz="2800" b="1" dirty="0" smtClean="0"/>
            </a:br>
            <a:r>
              <a:rPr lang="pl-PL" sz="2800" b="1" dirty="0" smtClean="0"/>
              <a:t>dla Dzieci i Młodzieży z Zaburzeniami Emocjonalnymi                   w Białymstoku</a:t>
            </a:r>
            <a:endParaRPr lang="pl-PL" sz="2800" b="1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870872" y="1690688"/>
            <a:ext cx="8013152" cy="823912"/>
          </a:xfrm>
        </p:spPr>
        <p:txBody>
          <a:bodyPr/>
          <a:lstStyle/>
          <a:p>
            <a:r>
              <a:rPr lang="pl-PL" dirty="0" smtClean="0"/>
              <a:t>Nasza oferta: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839787" y="2524125"/>
            <a:ext cx="10729361" cy="3684588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Pracujemy z rodzinami, których dzieci mają  zaburzenia emocjonalne</a:t>
            </a:r>
          </a:p>
          <a:p>
            <a:pPr marL="0" indent="0">
              <a:buNone/>
            </a:pPr>
            <a:r>
              <a:rPr lang="pl-PL" dirty="0" smtClean="0"/>
              <a:t>  (obejmujemy pomocą rodziny z terenu miasta Białegostoku) </a:t>
            </a:r>
          </a:p>
          <a:p>
            <a:r>
              <a:rPr lang="pl-PL" dirty="0" smtClean="0"/>
              <a:t>SPPP jest placówką, w której można uzyskać specjalistyczną pomoc </a:t>
            </a:r>
            <a:r>
              <a:rPr lang="pl-PL" dirty="0" err="1" smtClean="0"/>
              <a:t>psychologiczno</a:t>
            </a:r>
            <a:r>
              <a:rPr lang="pl-PL" dirty="0" smtClean="0"/>
              <a:t> – pedagogiczną obejmującą zdiagnozowanie </a:t>
            </a:r>
            <a:r>
              <a:rPr lang="pl-PL" smtClean="0"/>
              <a:t>problemu   i </a:t>
            </a:r>
            <a:r>
              <a:rPr lang="pl-PL" dirty="0" smtClean="0"/>
              <a:t>psychoterapię dzieci, młodzieży i ich rodziców.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  <p:pic>
        <p:nvPicPr>
          <p:cNvPr id="7" name="Picture 2" descr="C:\WINDOWS\Pulpit\strona_na_internet\logo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263622"/>
            <a:ext cx="1057531" cy="141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78612" y="168893"/>
            <a:ext cx="634773" cy="1219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4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33600" y="365125"/>
            <a:ext cx="9221787" cy="1325563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Specjalistyczna Poradnia </a:t>
            </a:r>
            <a:r>
              <a:rPr lang="pl-PL" sz="2800" b="1" dirty="0" err="1" smtClean="0"/>
              <a:t>Psychologiczno</a:t>
            </a:r>
            <a:r>
              <a:rPr lang="pl-PL" sz="2800" b="1" dirty="0" smtClean="0"/>
              <a:t> –Pedagogiczna </a:t>
            </a:r>
            <a:br>
              <a:rPr lang="pl-PL" sz="2800" b="1" dirty="0" smtClean="0"/>
            </a:br>
            <a:r>
              <a:rPr lang="pl-PL" sz="2800" b="1" dirty="0" smtClean="0"/>
              <a:t>dla Dzieci i Młodzieży z Zaburzeniami Emocjonalnymi </a:t>
            </a:r>
            <a:br>
              <a:rPr lang="pl-PL" sz="2800" b="1" dirty="0" smtClean="0"/>
            </a:br>
            <a:r>
              <a:rPr lang="pl-PL" sz="2800" b="1" dirty="0" smtClean="0"/>
              <a:t>w Białymstoku</a:t>
            </a:r>
            <a:endParaRPr lang="pl-PL" sz="2800" b="1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Formy pracy z dziećmi i rodzicami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9596299" cy="3684588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Diagnoza dziecka od 5. roku życia do końca szkoły średniej</a:t>
            </a:r>
          </a:p>
          <a:p>
            <a:r>
              <a:rPr lang="pl-PL" dirty="0" smtClean="0"/>
              <a:t>Terapia grupowa </a:t>
            </a:r>
          </a:p>
          <a:p>
            <a:r>
              <a:rPr lang="pl-PL" dirty="0" smtClean="0"/>
              <a:t>Terapia rodzinna</a:t>
            </a:r>
          </a:p>
          <a:p>
            <a:r>
              <a:rPr lang="pl-PL" dirty="0" smtClean="0"/>
              <a:t>Terapia pedagogiczna</a:t>
            </a:r>
            <a:endParaRPr lang="pl-PL" dirty="0"/>
          </a:p>
        </p:txBody>
      </p:sp>
      <p:pic>
        <p:nvPicPr>
          <p:cNvPr id="7" name="Picture 2" descr="C:\WINDOWS\Pulpit\strona_na_internet\logo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263622"/>
            <a:ext cx="1057531" cy="141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78612" y="168893"/>
            <a:ext cx="634773" cy="1219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74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33600" y="365125"/>
            <a:ext cx="9221787" cy="1325563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Specjalistyczna Poradnia </a:t>
            </a:r>
            <a:r>
              <a:rPr lang="pl-PL" sz="2800" b="1" dirty="0" err="1" smtClean="0"/>
              <a:t>Psychologiczno</a:t>
            </a:r>
            <a:r>
              <a:rPr lang="pl-PL" sz="2800" b="1" dirty="0" smtClean="0"/>
              <a:t> –Pedagogiczna </a:t>
            </a:r>
            <a:br>
              <a:rPr lang="pl-PL" sz="2800" b="1" dirty="0" smtClean="0"/>
            </a:br>
            <a:r>
              <a:rPr lang="pl-PL" sz="2800" b="1" dirty="0" smtClean="0"/>
              <a:t>dla Dzieci i Młodzieży z Zaburzeniami Emocjonalnymi </a:t>
            </a:r>
            <a:br>
              <a:rPr lang="pl-PL" sz="2800" b="1" dirty="0" smtClean="0"/>
            </a:br>
            <a:r>
              <a:rPr lang="pl-PL" sz="2800" b="1" dirty="0" smtClean="0"/>
              <a:t>w Białymstoku</a:t>
            </a:r>
            <a:endParaRPr lang="pl-PL" sz="2800" b="1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870872" y="1690688"/>
            <a:ext cx="5183188" cy="823912"/>
          </a:xfrm>
        </p:spPr>
        <p:txBody>
          <a:bodyPr/>
          <a:lstStyle/>
          <a:p>
            <a:r>
              <a:rPr lang="pl-PL" dirty="0" smtClean="0"/>
              <a:t>Formy pracy z rodzicami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839787" y="2266462"/>
            <a:ext cx="11007655" cy="3942251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Warsztaty </a:t>
            </a:r>
            <a:r>
              <a:rPr lang="pl-PL" dirty="0" err="1" smtClean="0"/>
              <a:t>psychoedukacyjne</a:t>
            </a: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( wszystkie trzy części cyklu Szkoła dla Rodziców i Wychowawców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część I - 9 edycji rocznie, II i III - 1-2 edycje rocznie)</a:t>
            </a:r>
          </a:p>
          <a:p>
            <a:r>
              <a:rPr lang="pl-PL" dirty="0" smtClean="0"/>
              <a:t>Terapia rodzinna / rodzicielska</a:t>
            </a:r>
          </a:p>
          <a:p>
            <a:r>
              <a:rPr lang="pl-PL" dirty="0" smtClean="0"/>
              <a:t>Terapia indywidualna</a:t>
            </a:r>
          </a:p>
          <a:p>
            <a:r>
              <a:rPr lang="pl-PL" dirty="0" smtClean="0"/>
              <a:t>Konsultacje </a:t>
            </a:r>
            <a:endParaRPr lang="pl-PL" dirty="0"/>
          </a:p>
        </p:txBody>
      </p:sp>
      <p:pic>
        <p:nvPicPr>
          <p:cNvPr id="7" name="Picture 2" descr="C:\WINDOWS\Pulpit\strona_na_internet\logo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263622"/>
            <a:ext cx="1057531" cy="141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78612" y="168893"/>
            <a:ext cx="634773" cy="1219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68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33600" y="365125"/>
            <a:ext cx="9221787" cy="1325563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Specjalistyczna Poradnia </a:t>
            </a:r>
            <a:r>
              <a:rPr lang="pl-PL" sz="2800" b="1" dirty="0" err="1" smtClean="0"/>
              <a:t>Psychologiczno</a:t>
            </a:r>
            <a:r>
              <a:rPr lang="pl-PL" sz="2800" b="1" dirty="0" smtClean="0"/>
              <a:t> –Pedagogiczna </a:t>
            </a:r>
            <a:br>
              <a:rPr lang="pl-PL" sz="2800" b="1" dirty="0" smtClean="0"/>
            </a:br>
            <a:r>
              <a:rPr lang="pl-PL" sz="2800" b="1" dirty="0" smtClean="0"/>
              <a:t>dla Dzieci i Młodzieży z Zaburzeniami Emocjonalnymi                   w Białymstoku</a:t>
            </a:r>
            <a:endParaRPr lang="pl-PL" sz="2800" b="1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870872" y="1690688"/>
            <a:ext cx="6740163" cy="823912"/>
          </a:xfrm>
        </p:spPr>
        <p:txBody>
          <a:bodyPr/>
          <a:lstStyle/>
          <a:p>
            <a:r>
              <a:rPr lang="pl-PL" dirty="0" smtClean="0"/>
              <a:t>Wspomaganie szkół, przedszkoli i placówek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839788" y="2524125"/>
            <a:ext cx="5183188" cy="3684588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Warsztaty </a:t>
            </a:r>
            <a:r>
              <a:rPr lang="pl-PL" dirty="0" err="1" smtClean="0"/>
              <a:t>psychoedukacyjne</a:t>
            </a:r>
            <a:endParaRPr lang="pl-PL" dirty="0" smtClean="0"/>
          </a:p>
          <a:p>
            <a:r>
              <a:rPr lang="pl-PL" dirty="0" smtClean="0"/>
              <a:t>Szkoleniowe Rady Pedagogiczne</a:t>
            </a:r>
          </a:p>
          <a:p>
            <a:r>
              <a:rPr lang="pl-PL" dirty="0" smtClean="0"/>
              <a:t>Prelekcje dla rodziców</a:t>
            </a:r>
          </a:p>
          <a:p>
            <a:r>
              <a:rPr lang="pl-PL" dirty="0" smtClean="0"/>
              <a:t>Interwencje kryzysowe</a:t>
            </a:r>
          </a:p>
          <a:p>
            <a:r>
              <a:rPr lang="pl-PL" dirty="0" smtClean="0"/>
              <a:t>Konsultacje </a:t>
            </a:r>
            <a:endParaRPr lang="pl-PL" dirty="0"/>
          </a:p>
        </p:txBody>
      </p:sp>
      <p:pic>
        <p:nvPicPr>
          <p:cNvPr id="7" name="Picture 2" descr="C:\WINDOWS\Pulpit\strona_na_internet\logo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263622"/>
            <a:ext cx="1057531" cy="141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78612" y="168893"/>
            <a:ext cx="634773" cy="1219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10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33600" y="365125"/>
            <a:ext cx="9221787" cy="1325563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Specjalistyczna Poradnia </a:t>
            </a:r>
            <a:r>
              <a:rPr lang="pl-PL" sz="2800" b="1" dirty="0" err="1" smtClean="0"/>
              <a:t>Psychologiczno</a:t>
            </a:r>
            <a:r>
              <a:rPr lang="pl-PL" sz="2800" b="1" dirty="0" smtClean="0"/>
              <a:t> –Pedagogiczna </a:t>
            </a:r>
            <a:br>
              <a:rPr lang="pl-PL" sz="2800" b="1" dirty="0" smtClean="0"/>
            </a:br>
            <a:r>
              <a:rPr lang="pl-PL" sz="2800" b="1" dirty="0" smtClean="0"/>
              <a:t>dla Dzieci i Młodzieży z Zaburzeniami Emocjonalnymi </a:t>
            </a:r>
            <a:br>
              <a:rPr lang="pl-PL" sz="2800" b="1" dirty="0" smtClean="0"/>
            </a:br>
            <a:r>
              <a:rPr lang="pl-PL" sz="2800" b="1" dirty="0" smtClean="0"/>
              <a:t>w Białymstoku</a:t>
            </a:r>
            <a:endParaRPr lang="pl-PL" sz="2800" b="1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839788" y="1807229"/>
            <a:ext cx="7806964" cy="823912"/>
          </a:xfrm>
        </p:spPr>
        <p:txBody>
          <a:bodyPr/>
          <a:lstStyle/>
          <a:p>
            <a:r>
              <a:rPr lang="pl-PL" dirty="0" smtClean="0"/>
              <a:t>Warsztaty dla nauczycieli – długoterminowe (6-10 tygodni)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82953" y="2272445"/>
            <a:ext cx="11613661" cy="3684588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smtClean="0"/>
              <a:t>„</a:t>
            </a:r>
            <a:r>
              <a:rPr lang="pl-PL" dirty="0" smtClean="0"/>
              <a:t>Ogród wychowawcy”- w trakcie realizacji</a:t>
            </a:r>
          </a:p>
          <a:p>
            <a:r>
              <a:rPr lang="pl-PL" dirty="0" smtClean="0"/>
              <a:t>„Zanim </a:t>
            </a:r>
            <a:r>
              <a:rPr lang="pl-PL" dirty="0"/>
              <a:t>zniknie </a:t>
            </a:r>
            <a:r>
              <a:rPr lang="pl-PL" dirty="0" smtClean="0"/>
              <a:t>pasja”- </a:t>
            </a:r>
            <a:r>
              <a:rPr lang="pl-PL" dirty="0"/>
              <a:t>warsztaty rozwoju osobistego dla </a:t>
            </a:r>
            <a:r>
              <a:rPr lang="pl-PL" dirty="0" smtClean="0"/>
              <a:t>nauczycieli-23.11.17</a:t>
            </a:r>
          </a:p>
          <a:p>
            <a:r>
              <a:rPr lang="pl-PL" dirty="0" smtClean="0"/>
              <a:t>„Kroki milowe w drodze do szkoły” - 06.12.17</a:t>
            </a:r>
          </a:p>
          <a:p>
            <a:r>
              <a:rPr lang="pl-PL" dirty="0" smtClean="0"/>
              <a:t>,,Jak efektywnie wykorzystać energię emocji z pożytkiem dla siebie i innych”</a:t>
            </a:r>
          </a:p>
          <a:p>
            <a:r>
              <a:rPr lang="pl-PL" dirty="0" smtClean="0"/>
              <a:t>„Drogowskazy komunikacyjne – Mosty zamiast murów”</a:t>
            </a:r>
          </a:p>
          <a:p>
            <a:r>
              <a:rPr lang="pl-PL" dirty="0" smtClean="0"/>
              <a:t>„Przemoc rówieśnicza – Od iskry do gaszenia pożaru”- 04.2017</a:t>
            </a:r>
          </a:p>
        </p:txBody>
      </p:sp>
      <p:pic>
        <p:nvPicPr>
          <p:cNvPr id="7" name="Picture 2" descr="C:\WINDOWS\Pulpit\strona_na_internet\logo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263622"/>
            <a:ext cx="1057531" cy="141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78612" y="168893"/>
            <a:ext cx="634773" cy="1219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64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33600" y="365125"/>
            <a:ext cx="9221787" cy="1325563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Specjalistyczna Poradnia </a:t>
            </a:r>
            <a:r>
              <a:rPr lang="pl-PL" sz="2800" b="1" dirty="0" err="1" smtClean="0"/>
              <a:t>Psychologiczno</a:t>
            </a:r>
            <a:r>
              <a:rPr lang="pl-PL" sz="2800" b="1" dirty="0" smtClean="0"/>
              <a:t> –Pedagogiczna </a:t>
            </a:r>
            <a:br>
              <a:rPr lang="pl-PL" sz="2800" b="1" dirty="0" smtClean="0"/>
            </a:br>
            <a:r>
              <a:rPr lang="pl-PL" sz="2800" b="1" dirty="0" smtClean="0"/>
              <a:t>dla Dzieci i Młodzieży z Zaburzeniami Emocjonalnymi </a:t>
            </a:r>
            <a:br>
              <a:rPr lang="pl-PL" sz="2800" b="1" dirty="0" smtClean="0"/>
            </a:br>
            <a:r>
              <a:rPr lang="pl-PL" sz="2800" b="1" dirty="0" smtClean="0"/>
              <a:t>w Białymstoku</a:t>
            </a:r>
            <a:endParaRPr lang="pl-PL" sz="2800" b="1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870871" y="1555262"/>
            <a:ext cx="10586483" cy="593969"/>
          </a:xfrm>
        </p:spPr>
        <p:txBody>
          <a:bodyPr>
            <a:normAutofit fontScale="92500"/>
          </a:bodyPr>
          <a:lstStyle/>
          <a:p>
            <a:r>
              <a:rPr lang="pl-PL" dirty="0"/>
              <a:t>W</a:t>
            </a:r>
            <a:r>
              <a:rPr lang="pl-PL" dirty="0" smtClean="0"/>
              <a:t>arsztaty krótkoterminowe będące odpowiedzią na potrzeby zgłaszane przez nauczycieli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54434" y="1690688"/>
            <a:ext cx="11196918" cy="4494577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sz="2000" dirty="0" smtClean="0"/>
              <a:t>Dziecięcy świat muzyki</a:t>
            </a:r>
          </a:p>
          <a:p>
            <a:r>
              <a:rPr lang="pl-PL" sz="2000" dirty="0" smtClean="0"/>
              <a:t>Tkanina z papieru</a:t>
            </a:r>
          </a:p>
          <a:p>
            <a:r>
              <a:rPr lang="pl-PL" sz="2000" dirty="0"/>
              <a:t>Zabawy integrujące grupę</a:t>
            </a:r>
          </a:p>
          <a:p>
            <a:r>
              <a:rPr lang="pl-PL" sz="2000" dirty="0" smtClean="0"/>
              <a:t>Efektywne radzenie sobie ze stresem</a:t>
            </a:r>
          </a:p>
          <a:p>
            <a:r>
              <a:rPr lang="pl-PL" sz="2000" dirty="0"/>
              <a:t>Samookaleczenia wśród dzieci i </a:t>
            </a:r>
            <a:r>
              <a:rPr lang="pl-PL" sz="2000" dirty="0" smtClean="0"/>
              <a:t>młodzieży</a:t>
            </a:r>
          </a:p>
          <a:p>
            <a:r>
              <a:rPr lang="pl-PL" sz="2000" dirty="0" smtClean="0"/>
              <a:t>Współpraca z rodzicami w przedszkolu i szkole</a:t>
            </a:r>
          </a:p>
          <a:p>
            <a:r>
              <a:rPr lang="pl-PL" sz="2000" dirty="0" smtClean="0"/>
              <a:t>Kto mi da skrzydła? – czyli o wzmacnianiu poczucia własnej wartości u dzieci</a:t>
            </a:r>
          </a:p>
          <a:p>
            <a:r>
              <a:rPr lang="pl-PL" sz="2000" dirty="0" smtClean="0"/>
              <a:t>Jak granice budują współpracę w relacji nauczyciel- uczeń</a:t>
            </a:r>
          </a:p>
          <a:p>
            <a:r>
              <a:rPr lang="pl-PL" sz="2000" dirty="0" smtClean="0"/>
              <a:t>Zaburzenia emocjonalne u dzieci i młodzieży</a:t>
            </a:r>
          </a:p>
          <a:p>
            <a:endParaRPr lang="pl-PL" sz="2400" dirty="0" smtClean="0"/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7" name="Picture 2" descr="C:\WINDOWS\Pulpit\strona_na_internet\logo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263622"/>
            <a:ext cx="1057531" cy="141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78612" y="168893"/>
            <a:ext cx="634773" cy="1219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10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33600" y="365125"/>
            <a:ext cx="9221787" cy="1325563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/>
              <a:t>Specjalistyczna Poradnia </a:t>
            </a:r>
            <a:r>
              <a:rPr lang="pl-PL" sz="2800" b="1" dirty="0" err="1" smtClean="0"/>
              <a:t>Psychologiczno</a:t>
            </a:r>
            <a:r>
              <a:rPr lang="pl-PL" sz="2800" b="1" dirty="0" smtClean="0"/>
              <a:t> –Pedagogiczna </a:t>
            </a:r>
            <a:br>
              <a:rPr lang="pl-PL" sz="2800" b="1" dirty="0" smtClean="0"/>
            </a:br>
            <a:r>
              <a:rPr lang="pl-PL" sz="2800" b="1" dirty="0" smtClean="0"/>
              <a:t>dla Dzieci i Młodzieży z Zaburzeniami Emocjonalnymi                  w Białymstoku</a:t>
            </a:r>
            <a:endParaRPr lang="pl-PL" sz="2800" b="1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870872" y="1690688"/>
            <a:ext cx="8013152" cy="823912"/>
          </a:xfrm>
        </p:spPr>
        <p:txBody>
          <a:bodyPr/>
          <a:lstStyle/>
          <a:p>
            <a:r>
              <a:rPr lang="pl-PL" dirty="0" smtClean="0"/>
              <a:t>Nie obejmujemy pomocą w naszej Poradni dzieci i młodzieży: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819706" y="2272445"/>
            <a:ext cx="10729361" cy="3684588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/>
              <a:t>z obniżoną normą </a:t>
            </a:r>
            <a:r>
              <a:rPr lang="pl-PL" dirty="0" smtClean="0"/>
              <a:t>intelektualną</a:t>
            </a:r>
          </a:p>
          <a:p>
            <a:r>
              <a:rPr lang="pl-PL" dirty="0"/>
              <a:t>z</a:t>
            </a:r>
            <a:r>
              <a:rPr lang="pl-PL" dirty="0" smtClean="0"/>
              <a:t> całościowymi zaburzeniami rozwojowymi</a:t>
            </a:r>
          </a:p>
          <a:p>
            <a:r>
              <a:rPr lang="pl-PL" dirty="0"/>
              <a:t>z zaburzeniami zachowania, </a:t>
            </a:r>
            <a:r>
              <a:rPr lang="pl-PL" dirty="0" smtClean="0"/>
              <a:t>które </a:t>
            </a:r>
            <a:r>
              <a:rPr lang="pl-PL" dirty="0"/>
              <a:t>są w konflikcie z </a:t>
            </a:r>
            <a:r>
              <a:rPr lang="pl-PL" dirty="0" smtClean="0"/>
              <a:t>prawem</a:t>
            </a:r>
          </a:p>
          <a:p>
            <a:r>
              <a:rPr lang="pl-PL" dirty="0"/>
              <a:t>uzależnionych od </a:t>
            </a:r>
            <a:r>
              <a:rPr lang="pl-PL" dirty="0" smtClean="0"/>
              <a:t>alkoholu, narkotyków i innych środków odurzających</a:t>
            </a:r>
          </a:p>
          <a:p>
            <a:r>
              <a:rPr lang="pl-PL" dirty="0"/>
              <a:t>z</a:t>
            </a:r>
            <a:r>
              <a:rPr lang="pl-PL" dirty="0" smtClean="0"/>
              <a:t> rodzin, w których występuje </a:t>
            </a:r>
            <a:r>
              <a:rPr lang="pl-PL" dirty="0"/>
              <a:t>choroba </a:t>
            </a:r>
            <a:r>
              <a:rPr lang="pl-PL" dirty="0" smtClean="0"/>
              <a:t>alkoholowa</a:t>
            </a:r>
          </a:p>
        </p:txBody>
      </p:sp>
      <p:pic>
        <p:nvPicPr>
          <p:cNvPr id="7" name="Picture 2" descr="C:\WINDOWS\Pulpit\strona_na_internet\logo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263622"/>
            <a:ext cx="1057531" cy="141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78612" y="168893"/>
            <a:ext cx="634773" cy="1219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07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TM03457491[[fn=Wielkomiejski]]</Template>
  <TotalTime>653</TotalTime>
  <Words>387</Words>
  <Application>Microsoft Office PowerPoint</Application>
  <PresentationFormat>Niestandardowy</PresentationFormat>
  <Paragraphs>75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Specjalistyczna Poradnia Psychologiczno-Pedagogiczna dla Dzieci i Młodzieży  z Zaburzeniami Emocjonalnymi w Białymstoku</vt:lpstr>
      <vt:lpstr>Specjalistyczna Poradnia Psychologiczno –Pedagogiczna  dla Dzieci i Młodzieży z Zaburzeniami Emocjonalnymi                   w Białymstoku</vt:lpstr>
      <vt:lpstr>Specjalistyczna Poradnia Psychologiczno –Pedagogiczna  dla Dzieci i Młodzieży z Zaburzeniami Emocjonalnymi                   w Białymstoku</vt:lpstr>
      <vt:lpstr>Specjalistyczna Poradnia Psychologiczno –Pedagogiczna  dla Dzieci i Młodzieży z Zaburzeniami Emocjonalnymi  w Białymstoku</vt:lpstr>
      <vt:lpstr>Specjalistyczna Poradnia Psychologiczno –Pedagogiczna  dla Dzieci i Młodzieży z Zaburzeniami Emocjonalnymi  w Białymstoku</vt:lpstr>
      <vt:lpstr>Specjalistyczna Poradnia Psychologiczno –Pedagogiczna  dla Dzieci i Młodzieży z Zaburzeniami Emocjonalnymi                   w Białymstoku</vt:lpstr>
      <vt:lpstr>Specjalistyczna Poradnia Psychologiczno –Pedagogiczna  dla Dzieci i Młodzieży z Zaburzeniami Emocjonalnymi  w Białymstoku</vt:lpstr>
      <vt:lpstr>Specjalistyczna Poradnia Psychologiczno –Pedagogiczna  dla Dzieci i Młodzieży z Zaburzeniami Emocjonalnymi  w Białymstoku</vt:lpstr>
      <vt:lpstr>Specjalistyczna Poradnia Psychologiczno –Pedagogiczna  dla Dzieci i Młodzieży z Zaburzeniami Emocjonalnymi                  w Białymstoku</vt:lpstr>
      <vt:lpstr>Specjalistyczna Poradnia Psychologiczno –Pedagogiczna  dla Dzieci i Młodzieży z Zaburzeniami Emocjonalnymi  w Białymstoku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Specjalistyczna Poradnia Psychologiczno-Pedagogiczna dla Dzieci i Młodzieży z Zaburzeniami Emocjonalnymi w Białymstoku</dc:title>
  <dc:creator>sekretariat</dc:creator>
  <cp:lastModifiedBy>Poradnia Kolno</cp:lastModifiedBy>
  <cp:revision>37</cp:revision>
  <dcterms:created xsi:type="dcterms:W3CDTF">2016-09-29T07:46:11Z</dcterms:created>
  <dcterms:modified xsi:type="dcterms:W3CDTF">2017-11-20T20:40:47Z</dcterms:modified>
</cp:coreProperties>
</file>